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0" r:id="rId2"/>
    <p:sldId id="393" r:id="rId3"/>
    <p:sldId id="386" r:id="rId4"/>
    <p:sldId id="390" r:id="rId5"/>
    <p:sldId id="384" r:id="rId6"/>
    <p:sldId id="387" r:id="rId7"/>
    <p:sldId id="388" r:id="rId8"/>
    <p:sldId id="392" r:id="rId9"/>
    <p:sldId id="39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9B3C"/>
    <a:srgbClr val="176863"/>
    <a:srgbClr val="004157"/>
    <a:srgbClr val="1F9CD8"/>
    <a:srgbClr val="EB6307"/>
    <a:srgbClr val="EA5B0C"/>
    <a:srgbClr val="C7C7C7"/>
    <a:srgbClr val="B2B2B2"/>
    <a:srgbClr val="A1A1A1"/>
    <a:srgbClr val="C5BC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799" autoAdjust="0"/>
    <p:restoredTop sz="85321" autoAdjust="0"/>
  </p:normalViewPr>
  <p:slideViewPr>
    <p:cSldViewPr snapToGrid="0">
      <p:cViewPr varScale="1">
        <p:scale>
          <a:sx n="82" d="100"/>
          <a:sy n="82" d="100"/>
        </p:scale>
        <p:origin x="200" y="36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578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03E5DC-BB73-4937-98CF-FC529CAAF71B}" type="datetimeFigureOut">
              <a:rPr lang="de-DE" smtClean="0"/>
              <a:pPr/>
              <a:t>03.09.19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419DA0-564B-4FEB-B6BF-699D7C93FE77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67128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23939-4631-4929-943B-43B034D191CE}" type="datetimeFigureOut">
              <a:rPr lang="de-DE" smtClean="0"/>
              <a:pPr/>
              <a:t>03.09.19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616DBD-5A8B-4E72-AF40-B62645404AC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2311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Gespräch</a:t>
            </a:r>
            <a:r>
              <a:rPr lang="en-GB" dirty="0"/>
              <a:t>: </a:t>
            </a:r>
            <a:r>
              <a:rPr lang="en-GB" dirty="0" err="1"/>
              <a:t>Blitzrunde</a:t>
            </a:r>
            <a:endParaRPr lang="en-GB" dirty="0"/>
          </a:p>
          <a:p>
            <a:r>
              <a:rPr lang="en-GB" dirty="0"/>
              <a:t>Role Models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616DBD-5A8B-4E72-AF40-B62645404ACF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85050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Smart Environments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616DBD-5A8B-4E72-AF40-B62645404ACF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5802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616DBD-5A8B-4E72-AF40-B62645404ACF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8832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567" y="6047798"/>
            <a:ext cx="12188825" cy="819346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3175" y="5894826"/>
            <a:ext cx="12188825" cy="143828"/>
          </a:xfrm>
          <a:prstGeom prst="rect">
            <a:avLst/>
          </a:prstGeom>
          <a:solidFill>
            <a:srgbClr val="EA5B0C"/>
          </a:solidFill>
          <a:ln>
            <a:solidFill>
              <a:srgbClr val="EA5B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4145"/>
            <a:ext cx="864334" cy="365125"/>
          </a:xfrm>
        </p:spPr>
        <p:txBody>
          <a:bodyPr/>
          <a:lstStyle/>
          <a:p>
            <a:fld id="{55009064-21D7-415B-B5C1-76EBC4098E5E}" type="datetime1">
              <a:rPr lang="de-DE" smtClean="0"/>
              <a:pPr/>
              <a:t>03.09.19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57894" y="6415395"/>
            <a:ext cx="736833" cy="36512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907" y="6314638"/>
            <a:ext cx="346364" cy="487756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438" y="6292796"/>
            <a:ext cx="1160721" cy="355705"/>
          </a:xfrm>
          <a:prstGeom prst="rect">
            <a:avLst/>
          </a:prstGeom>
        </p:spPr>
      </p:pic>
      <p:pic>
        <p:nvPicPr>
          <p:cNvPr id="21" name="Grafik 2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463" y="6348487"/>
            <a:ext cx="664994" cy="275078"/>
          </a:xfrm>
          <a:prstGeom prst="rect">
            <a:avLst/>
          </a:prstGeom>
        </p:spPr>
      </p:pic>
      <p:pic>
        <p:nvPicPr>
          <p:cNvPr id="22" name="Grafik 21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344" y="6330104"/>
            <a:ext cx="609851" cy="364894"/>
          </a:xfrm>
          <a:prstGeom prst="rect">
            <a:avLst/>
          </a:prstGeom>
        </p:spPr>
      </p:pic>
      <p:pic>
        <p:nvPicPr>
          <p:cNvPr id="24" name="Grafik 2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314" y="6317665"/>
            <a:ext cx="516752" cy="301658"/>
          </a:xfrm>
          <a:prstGeom prst="rect">
            <a:avLst/>
          </a:prstGeom>
        </p:spPr>
      </p:pic>
      <p:pic>
        <p:nvPicPr>
          <p:cNvPr id="25" name="Grafik 24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919" y="6173543"/>
            <a:ext cx="561459" cy="561459"/>
          </a:xfrm>
          <a:prstGeom prst="rect">
            <a:avLst/>
          </a:prstGeom>
        </p:spPr>
      </p:pic>
      <p:pic>
        <p:nvPicPr>
          <p:cNvPr id="26" name="Grafik 25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189" y="6345322"/>
            <a:ext cx="775964" cy="315235"/>
          </a:xfrm>
          <a:prstGeom prst="rect">
            <a:avLst/>
          </a:prstGeom>
        </p:spPr>
      </p:pic>
      <p:pic>
        <p:nvPicPr>
          <p:cNvPr id="28" name="Grafik 2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131" y="6335604"/>
            <a:ext cx="368150" cy="328705"/>
          </a:xfrm>
          <a:prstGeom prst="rect">
            <a:avLst/>
          </a:prstGeom>
        </p:spPr>
      </p:pic>
      <p:pic>
        <p:nvPicPr>
          <p:cNvPr id="29" name="Grafik 28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029" y="6356406"/>
            <a:ext cx="1828434" cy="330641"/>
          </a:xfrm>
          <a:prstGeom prst="rect">
            <a:avLst/>
          </a:prstGeom>
        </p:spPr>
      </p:pic>
      <p:pic>
        <p:nvPicPr>
          <p:cNvPr id="44034" name="Picture 2" descr="Bildergebnis für offis oldenburg"/>
          <p:cNvPicPr>
            <a:picLocks noChangeAspect="1" noChangeArrowheads="1"/>
          </p:cNvPicPr>
          <p:nvPr userDrawn="1"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50975"/>
          <a:stretch>
            <a:fillRect/>
          </a:stretch>
        </p:blipFill>
        <p:spPr bwMode="auto">
          <a:xfrm>
            <a:off x="7636192" y="6473451"/>
            <a:ext cx="525767" cy="144493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 baseline="0">
                <a:latin typeface="Calibri" panose="020F0502020204030204" pitchFamily="34" charset="0"/>
              </a:defRPr>
            </a:lvl1pPr>
            <a:lvl2pPr marL="384048" indent="-182880">
              <a:buFont typeface="Arial" panose="020B0604020202020204" pitchFamily="34" charset="0"/>
              <a:buChar char="•"/>
              <a:defRPr sz="2000" baseline="0">
                <a:latin typeface="Calibri" panose="020F0502020204030204" pitchFamily="34" charset="0"/>
              </a:defRPr>
            </a:lvl2pPr>
            <a:lvl3pPr marL="566928" indent="-182880">
              <a:buFont typeface="Arial" panose="020B0604020202020204" pitchFamily="34" charset="0"/>
              <a:buChar char="•"/>
              <a:defRPr sz="2000" baseline="0">
                <a:latin typeface="Calibri" panose="020F0502020204030204" pitchFamily="34" charset="0"/>
              </a:defRPr>
            </a:lvl3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 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D9BF5-021F-4DCB-9F14-22F24C8C067B}" type="datetime1">
              <a:rPr lang="de-DE" smtClean="0"/>
              <a:pPr/>
              <a:t>03.09.19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/>
          <p:cNvSpPr/>
          <p:nvPr userDrawn="1"/>
        </p:nvSpPr>
        <p:spPr>
          <a:xfrm>
            <a:off x="3175" y="6217920"/>
            <a:ext cx="12188825" cy="640080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7"/>
          <p:cNvSpPr/>
          <p:nvPr userDrawn="1"/>
        </p:nvSpPr>
        <p:spPr>
          <a:xfrm>
            <a:off x="3175" y="6075580"/>
            <a:ext cx="12188825" cy="143828"/>
          </a:xfrm>
          <a:prstGeom prst="rect">
            <a:avLst/>
          </a:prstGeom>
          <a:solidFill>
            <a:srgbClr val="EA5B0C"/>
          </a:solidFill>
          <a:ln>
            <a:solidFill>
              <a:srgbClr val="EA5B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BEC86-1C83-4C85-9476-D10313A78964}" type="datetime1">
              <a:rPr lang="de-DE" smtClean="0"/>
              <a:pPr/>
              <a:t>03.09.19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09095-5EC5-4292-9326-DE87CA5113E7}" type="datetime1">
              <a:rPr lang="de-DE" smtClean="0"/>
              <a:pPr/>
              <a:t>03.09.19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00AB9-BA4D-4484-B722-D10AB1053D03}" type="datetime1">
              <a:rPr lang="de-DE" smtClean="0"/>
              <a:pPr/>
              <a:t>03.09.19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3DDC7-47CD-4D92-99F3-B36962A84F7A}" type="datetime1">
              <a:rPr lang="de-DE" smtClean="0"/>
              <a:pPr/>
              <a:t>03.09.19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6"/>
          <p:cNvSpPr/>
          <p:nvPr userDrawn="1"/>
        </p:nvSpPr>
        <p:spPr>
          <a:xfrm>
            <a:off x="3175" y="6217920"/>
            <a:ext cx="12188825" cy="640080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7"/>
          <p:cNvSpPr/>
          <p:nvPr userDrawn="1"/>
        </p:nvSpPr>
        <p:spPr>
          <a:xfrm>
            <a:off x="3175" y="6075580"/>
            <a:ext cx="12188825" cy="143828"/>
          </a:xfrm>
          <a:prstGeom prst="rect">
            <a:avLst/>
          </a:prstGeom>
          <a:solidFill>
            <a:srgbClr val="EA5B0C"/>
          </a:solidFill>
          <a:ln>
            <a:solidFill>
              <a:srgbClr val="EA5B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6A77A-A920-4DC0-998E-2771F8494229}" type="datetime1">
              <a:rPr lang="de-DE" smtClean="0"/>
              <a:pPr/>
              <a:t>03.09.19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EA5B0C"/>
          </a:solidFill>
          <a:ln>
            <a:solidFill>
              <a:srgbClr val="EA5B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1861458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2E0EA32-AA55-4D9C-9709-B3A28D7EE357}" type="datetime1">
              <a:rPr lang="de-DE" smtClean="0"/>
              <a:pPr/>
              <a:t>03.09.19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rgbClr val="EA5B0C"/>
          </a:solidFill>
          <a:ln>
            <a:solidFill>
              <a:srgbClr val="EA5B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8D99-DE23-4C48-8367-BC1110E4A7F2}" type="datetime1">
              <a:rPr lang="de-DE" smtClean="0"/>
              <a:pPr/>
              <a:t>03.09.19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/>
          <p:nvPr userDrawn="1"/>
        </p:nvSpPr>
        <p:spPr>
          <a:xfrm>
            <a:off x="3175" y="6217920"/>
            <a:ext cx="12188825" cy="640080"/>
          </a:xfrm>
          <a:prstGeom prst="rect">
            <a:avLst/>
          </a:prstGeom>
          <a:solidFill>
            <a:srgbClr val="C7C7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7"/>
          <p:cNvSpPr/>
          <p:nvPr userDrawn="1"/>
        </p:nvSpPr>
        <p:spPr>
          <a:xfrm>
            <a:off x="3175" y="6075580"/>
            <a:ext cx="12188825" cy="143828"/>
          </a:xfrm>
          <a:prstGeom prst="rect">
            <a:avLst/>
          </a:prstGeom>
          <a:solidFill>
            <a:srgbClr val="EA5B0C"/>
          </a:solidFill>
          <a:ln>
            <a:solidFill>
              <a:srgbClr val="EA5B0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 Zweite Ebene</a:t>
            </a:r>
          </a:p>
          <a:p>
            <a:pPr lvl="2"/>
            <a:r>
              <a:rPr lang="de-DE" dirty="0"/>
              <a:t> 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67527A1-9CA2-41D9-A77F-EAC710A48966}" type="datetime1">
              <a:rPr lang="de-DE" smtClean="0"/>
              <a:pPr/>
              <a:t>03.09.19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23980" y="1599702"/>
            <a:ext cx="3171579" cy="1545859"/>
          </a:xfrm>
          <a:prstGeom prst="rect">
            <a:avLst/>
          </a:prstGeom>
        </p:spPr>
      </p:pic>
      <p:pic>
        <p:nvPicPr>
          <p:cNvPr id="32769" name="Picture 1" descr="C:\Users\levis\Arbeit\SMILE\smile-svn\Austausch_KB\2017-12-11-InfoV\1-0.png"/>
          <p:cNvPicPr>
            <a:picLocks noChangeAspect="1" noChangeArrowheads="1"/>
          </p:cNvPicPr>
          <p:nvPr/>
        </p:nvPicPr>
        <p:blipFill>
          <a:blip r:embed="rId4"/>
          <a:srcRect l="21636" t="30861"/>
          <a:stretch>
            <a:fillRect/>
          </a:stretch>
        </p:blipFill>
        <p:spPr bwMode="auto">
          <a:xfrm>
            <a:off x="0" y="0"/>
            <a:ext cx="5924039" cy="7392173"/>
          </a:xfrm>
          <a:prstGeom prst="rect">
            <a:avLst/>
          </a:prstGeom>
          <a:noFill/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E17EF46F-20A7-C14C-B6E2-CF3E45C52972}"/>
              </a:ext>
            </a:extLst>
          </p:cNvPr>
          <p:cNvSpPr txBox="1">
            <a:spLocks/>
          </p:cNvSpPr>
          <p:nvPr/>
        </p:nvSpPr>
        <p:spPr>
          <a:xfrm>
            <a:off x="5195559" y="3818109"/>
            <a:ext cx="7151077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Mein smarter Rucksack</a:t>
            </a:r>
          </a:p>
        </p:txBody>
      </p:sp>
    </p:spTree>
    <p:extLst>
      <p:ext uri="{BB962C8B-B14F-4D97-AF65-F5344CB8AC3E}">
        <p14:creationId xmlns:p14="http://schemas.microsoft.com/office/powerpoint/2010/main" val="3300299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A98F8F-9E7D-B442-9C79-60FF9AF7D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sind intelligente Umgebungen?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687203-6FC6-1C40-948C-B90A340C4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Anwendungen, die Menschen im Alltag unterstützen, indem sie </a:t>
            </a:r>
            <a:r>
              <a:rPr lang="de-DE" sz="3200" b="1" dirty="0">
                <a:solidFill>
                  <a:srgbClr val="EA5B0C"/>
                </a:solidFill>
              </a:rPr>
              <a:t>selbstständig und vorausschauend handeln</a:t>
            </a:r>
            <a:r>
              <a:rPr lang="de-DE" sz="3200" dirty="0"/>
              <a:t>. </a:t>
            </a:r>
          </a:p>
          <a:p>
            <a:r>
              <a:rPr lang="de-DE" sz="3200" dirty="0"/>
              <a:t>In der Regel wird dies mit miteinander </a:t>
            </a:r>
            <a:r>
              <a:rPr lang="de-DE" sz="3200" b="1" dirty="0">
                <a:solidFill>
                  <a:srgbClr val="EA5B0C"/>
                </a:solidFill>
              </a:rPr>
              <a:t>vernetzten Geräten </a:t>
            </a:r>
            <a:r>
              <a:rPr lang="de-DE" sz="3200" dirty="0"/>
              <a:t>realisiert, die sowohl mit </a:t>
            </a:r>
            <a:r>
              <a:rPr lang="de-DE" sz="3200" b="1" dirty="0">
                <a:solidFill>
                  <a:srgbClr val="EA5B0C"/>
                </a:solidFill>
              </a:rPr>
              <a:t>Sensoren zur Erfassung von Situationen </a:t>
            </a:r>
            <a:r>
              <a:rPr lang="de-DE" sz="3200" dirty="0"/>
              <a:t>und Abläufen ausgestattet sind, als auch mit </a:t>
            </a:r>
            <a:r>
              <a:rPr lang="de-DE" sz="3200" b="1" dirty="0">
                <a:solidFill>
                  <a:srgbClr val="EA5B0C"/>
                </a:solidFill>
              </a:rPr>
              <a:t>Aktoren, die aktiv in die Umgebung eingreifen </a:t>
            </a:r>
            <a:r>
              <a:rPr lang="de-DE" sz="3200" dirty="0"/>
              <a:t>können.</a:t>
            </a:r>
            <a:endParaRPr lang="en-GB" sz="32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8E622A3-5FA2-2049-A3C0-4213C2432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34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772A6E-9EA9-E44D-88EA-D011F1304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174" y="0"/>
            <a:ext cx="10058400" cy="1450757"/>
          </a:xfrm>
        </p:spPr>
        <p:txBody>
          <a:bodyPr/>
          <a:lstStyle/>
          <a:p>
            <a:r>
              <a:rPr lang="de-DE" dirty="0"/>
              <a:t>Was machen wir?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EB6B157-51A9-4644-AA75-D08D261A2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C432EC9-3462-FE4C-9428-2B397E010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173" y="2901512"/>
            <a:ext cx="3014968" cy="301298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8FBAECC-C83C-F241-B406-97858015D9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2813" y="1450757"/>
            <a:ext cx="3014968" cy="301298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788ABA7-8DE0-D24F-86EB-82534A3E7E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5067" y="2901513"/>
            <a:ext cx="3024955" cy="301298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C9E5386E-4874-1E45-BD8A-839C814827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126" y="1450757"/>
            <a:ext cx="3116106" cy="311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945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AB1175-5D78-FE43-8B2C-8EADEADD9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Calliope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5154031-857E-C442-837F-055D3F0A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5A142EAD-E5E0-834F-A3CD-29E7C0AD4E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56974" y="493637"/>
            <a:ext cx="5367811" cy="534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634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76B8AF43-6191-A144-BCEE-D60D71D0F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58400" cy="1450757"/>
          </a:xfrm>
        </p:spPr>
        <p:txBody>
          <a:bodyPr/>
          <a:lstStyle/>
          <a:p>
            <a:r>
              <a:rPr lang="de-DE" dirty="0"/>
              <a:t>Nutzerzentrierter Designprozess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25DB033-5835-D246-80F6-392AD15C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5" name="Group 22">
            <a:extLst>
              <a:ext uri="{FF2B5EF4-FFF2-40B4-BE49-F238E27FC236}">
                <a16:creationId xmlns:a16="http://schemas.microsoft.com/office/drawing/2014/main" id="{02AA8DFE-4886-9042-9FBC-CA49054C6C6D}"/>
              </a:ext>
            </a:extLst>
          </p:cNvPr>
          <p:cNvGrpSpPr>
            <a:grpSpLocks/>
          </p:cNvGrpSpPr>
          <p:nvPr/>
        </p:nvGrpSpPr>
        <p:grpSpPr bwMode="auto">
          <a:xfrm>
            <a:off x="1152496" y="1542905"/>
            <a:ext cx="9684837" cy="4396138"/>
            <a:chOff x="190500" y="1066800"/>
            <a:chExt cx="8763000" cy="4419600"/>
          </a:xfrm>
          <a:solidFill>
            <a:srgbClr val="176863"/>
          </a:solidFill>
        </p:grpSpPr>
        <p:grpSp>
          <p:nvGrpSpPr>
            <p:cNvPr id="6" name="Group 20">
              <a:extLst>
                <a:ext uri="{FF2B5EF4-FFF2-40B4-BE49-F238E27FC236}">
                  <a16:creationId xmlns:a16="http://schemas.microsoft.com/office/drawing/2014/main" id="{91DEC782-4658-D34A-9D14-410B3511EC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0500" y="1447800"/>
              <a:ext cx="8763000" cy="4038600"/>
              <a:chOff x="228600" y="1066800"/>
              <a:chExt cx="8763000" cy="4038600"/>
            </a:xfrm>
            <a:grpFill/>
          </p:grpSpPr>
          <p:sp>
            <p:nvSpPr>
              <p:cNvPr id="8" name="Round Same Side Corner Rectangle 5">
                <a:extLst>
                  <a:ext uri="{FF2B5EF4-FFF2-40B4-BE49-F238E27FC236}">
                    <a16:creationId xmlns:a16="http://schemas.microsoft.com/office/drawing/2014/main" id="{648E9241-A27E-3848-8593-04D8758ED812}"/>
                  </a:ext>
                </a:extLst>
              </p:cNvPr>
              <p:cNvSpPr/>
              <p:nvPr/>
            </p:nvSpPr>
            <p:spPr bwMode="auto">
              <a:xfrm>
                <a:off x="3124589" y="4495350"/>
                <a:ext cx="3048687" cy="533250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Design</a:t>
                </a:r>
              </a:p>
            </p:txBody>
          </p:sp>
          <p:sp>
            <p:nvSpPr>
              <p:cNvPr id="9" name="Round Same Side Corner Rectangle 6">
                <a:extLst>
                  <a:ext uri="{FF2B5EF4-FFF2-40B4-BE49-F238E27FC236}">
                    <a16:creationId xmlns:a16="http://schemas.microsoft.com/office/drawing/2014/main" id="{15C1665F-7078-8C4A-8EC5-C7BEBE3C1A3E}"/>
                  </a:ext>
                </a:extLst>
              </p:cNvPr>
              <p:cNvSpPr/>
              <p:nvPr/>
            </p:nvSpPr>
            <p:spPr bwMode="auto">
              <a:xfrm>
                <a:off x="3124589" y="1068349"/>
                <a:ext cx="3048687" cy="531801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Nutzungskontext</a:t>
                </a:r>
              </a:p>
            </p:txBody>
          </p:sp>
          <p:sp>
            <p:nvSpPr>
              <p:cNvPr id="10" name="Round Same Side Corner Rectangle 7">
                <a:extLst>
                  <a:ext uri="{FF2B5EF4-FFF2-40B4-BE49-F238E27FC236}">
                    <a16:creationId xmlns:a16="http://schemas.microsoft.com/office/drawing/2014/main" id="{3CCE67F6-E7BC-904B-8AD8-20BC75F9D018}"/>
                  </a:ext>
                </a:extLst>
              </p:cNvPr>
              <p:cNvSpPr/>
              <p:nvPr/>
            </p:nvSpPr>
            <p:spPr bwMode="auto">
              <a:xfrm>
                <a:off x="5942913" y="2820249"/>
                <a:ext cx="3048687" cy="533250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Anforderungen</a:t>
                </a:r>
              </a:p>
            </p:txBody>
          </p:sp>
          <p:sp>
            <p:nvSpPr>
              <p:cNvPr id="11" name="Round Same Side Corner Rectangle 8">
                <a:extLst>
                  <a:ext uri="{FF2B5EF4-FFF2-40B4-BE49-F238E27FC236}">
                    <a16:creationId xmlns:a16="http://schemas.microsoft.com/office/drawing/2014/main" id="{D48BC5BB-E07D-1945-BC80-72FC55E19F95}"/>
                  </a:ext>
                </a:extLst>
              </p:cNvPr>
              <p:cNvSpPr/>
              <p:nvPr/>
            </p:nvSpPr>
            <p:spPr bwMode="auto">
              <a:xfrm>
                <a:off x="228600" y="2820249"/>
                <a:ext cx="3048687" cy="533250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Evaluation</a:t>
                </a:r>
              </a:p>
            </p:txBody>
          </p:sp>
          <p:sp>
            <p:nvSpPr>
              <p:cNvPr id="12" name="Bent Arrow 9">
                <a:extLst>
                  <a:ext uri="{FF2B5EF4-FFF2-40B4-BE49-F238E27FC236}">
                    <a16:creationId xmlns:a16="http://schemas.microsoft.com/office/drawing/2014/main" id="{FD41D0C8-6E61-F64F-AA27-8B745498C54C}"/>
                  </a:ext>
                </a:extLst>
              </p:cNvPr>
              <p:cNvSpPr/>
              <p:nvPr/>
            </p:nvSpPr>
            <p:spPr bwMode="auto">
              <a:xfrm>
                <a:off x="1675278" y="1068349"/>
                <a:ext cx="1449311" cy="1751900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 dirty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3" name="Bent Arrow 10">
                <a:extLst>
                  <a:ext uri="{FF2B5EF4-FFF2-40B4-BE49-F238E27FC236}">
                    <a16:creationId xmlns:a16="http://schemas.microsoft.com/office/drawing/2014/main" id="{12EC86FC-57DE-7740-8ADD-3D3DF4D7D9C7}"/>
                  </a:ext>
                </a:extLst>
              </p:cNvPr>
              <p:cNvSpPr/>
              <p:nvPr/>
            </p:nvSpPr>
            <p:spPr bwMode="auto">
              <a:xfrm rot="5400000">
                <a:off x="6287113" y="1182013"/>
                <a:ext cx="1524400" cy="1752073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4" name="Bent Arrow 11">
                <a:extLst>
                  <a:ext uri="{FF2B5EF4-FFF2-40B4-BE49-F238E27FC236}">
                    <a16:creationId xmlns:a16="http://schemas.microsoft.com/office/drawing/2014/main" id="{CD0F841B-7862-6740-B8F3-4F471868686C}"/>
                  </a:ext>
                </a:extLst>
              </p:cNvPr>
              <p:cNvSpPr/>
              <p:nvPr/>
            </p:nvSpPr>
            <p:spPr bwMode="auto">
              <a:xfrm rot="10800000">
                <a:off x="6173276" y="3353499"/>
                <a:ext cx="1447995" cy="1751901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5" name="Bent Arrow 12">
                <a:extLst>
                  <a:ext uri="{FF2B5EF4-FFF2-40B4-BE49-F238E27FC236}">
                    <a16:creationId xmlns:a16="http://schemas.microsoft.com/office/drawing/2014/main" id="{E52F82D8-9908-204F-84E5-AD8D7626A7EA}"/>
                  </a:ext>
                </a:extLst>
              </p:cNvPr>
              <p:cNvSpPr/>
              <p:nvPr/>
            </p:nvSpPr>
            <p:spPr bwMode="auto">
              <a:xfrm rot="16200000">
                <a:off x="1487802" y="3238213"/>
                <a:ext cx="1521502" cy="1752074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6" name="Oval 35">
                <a:extLst>
                  <a:ext uri="{FF2B5EF4-FFF2-40B4-BE49-F238E27FC236}">
                    <a16:creationId xmlns:a16="http://schemas.microsoft.com/office/drawing/2014/main" id="{63FB221F-60C6-A241-9C34-4A08D93845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8668" y="2362349"/>
                <a:ext cx="2439213" cy="1370801"/>
              </a:xfrm>
              <a:prstGeom prst="ellipse">
                <a:avLst/>
              </a:prstGeom>
              <a:grpFill/>
              <a:ln w="9525">
                <a:solidFill>
                  <a:srgbClr val="D5D5D5"/>
                </a:solidFill>
                <a:round/>
                <a:headEnd/>
                <a:tailEnd/>
              </a:ln>
              <a:effectLst>
                <a:outerShdw blurRad="63500" dist="20000" dir="5400000" rotWithShape="0">
                  <a:srgbClr val="000000">
                    <a:alpha val="37999"/>
                  </a:srgbClr>
                </a:outerShdw>
              </a:effectLst>
            </p:spPr>
            <p:txBody>
              <a:bodyPr wrap="none" anchor="ctr"/>
              <a:lstStyle>
                <a:lvl1pPr>
                  <a:spcAft>
                    <a:spcPct val="40000"/>
                  </a:spcAft>
                  <a:buClr>
                    <a:schemeClr val="tx2"/>
                  </a:buClr>
                  <a:buFont typeface="Wingdings" charset="2"/>
                  <a:defRPr u="sng"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1pPr>
                <a:lvl2pPr marL="742950" indent="-285750">
                  <a:spcAft>
                    <a:spcPct val="40000"/>
                  </a:spcAft>
                  <a:buClr>
                    <a:srgbClr val="FFC000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2pPr>
                <a:lvl3pPr marL="1143000" indent="-228600"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3pPr>
                <a:lvl4pPr marL="1600200" indent="-228600"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4pPr>
                <a:lvl5pPr marL="2057400" indent="-228600"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9pPr>
              </a:lstStyle>
              <a:p>
                <a:pPr algn="ctr" eaLnBrk="1" hangingPunct="1">
                  <a:spcAft>
                    <a:spcPct val="0"/>
                  </a:spcAft>
                  <a:buClrTx/>
                  <a:buFontTx/>
                  <a:buNone/>
                  <a:defRPr/>
                </a:pPr>
                <a: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  <a:t>System erfüllt</a:t>
                </a:r>
                <a:b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</a:br>
                <a: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  <a:t>Anforderungen </a:t>
                </a:r>
                <a:b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</a:br>
                <a: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  <a:t>zufriedenstellend</a:t>
                </a:r>
              </a:p>
            </p:txBody>
          </p:sp>
          <p:sp>
            <p:nvSpPr>
              <p:cNvPr id="17" name="U-Turn Arrow 19">
                <a:extLst>
                  <a:ext uri="{FF2B5EF4-FFF2-40B4-BE49-F238E27FC236}">
                    <a16:creationId xmlns:a16="http://schemas.microsoft.com/office/drawing/2014/main" id="{01B4A72A-0D38-2C49-97BF-F02DF3B0D924}"/>
                  </a:ext>
                </a:extLst>
              </p:cNvPr>
              <p:cNvSpPr/>
              <p:nvPr/>
            </p:nvSpPr>
            <p:spPr bwMode="auto">
              <a:xfrm>
                <a:off x="2819194" y="2056601"/>
                <a:ext cx="1142599" cy="763648"/>
              </a:xfrm>
              <a:prstGeom prst="uturnArrow">
                <a:avLst>
                  <a:gd name="adj1" fmla="val 25000"/>
                  <a:gd name="adj2" fmla="val 25000"/>
                  <a:gd name="adj3" fmla="val 25000"/>
                  <a:gd name="adj4" fmla="val 43750"/>
                  <a:gd name="adj5" fmla="val 64676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</p:grpSp>
        <p:sp>
          <p:nvSpPr>
            <p:cNvPr id="7" name="Down Arrow 21">
              <a:extLst>
                <a:ext uri="{FF2B5EF4-FFF2-40B4-BE49-F238E27FC236}">
                  <a16:creationId xmlns:a16="http://schemas.microsoft.com/office/drawing/2014/main" id="{1B33ACB3-0460-2D46-B25F-CA82B7324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960" y="1066800"/>
              <a:ext cx="456777" cy="381099"/>
            </a:xfrm>
            <a:prstGeom prst="downArrow">
              <a:avLst>
                <a:gd name="adj1" fmla="val 50000"/>
                <a:gd name="adj2" fmla="val 50000"/>
              </a:avLst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endParaRPr lang="de-DE" kern="0">
                <a:solidFill>
                  <a:sysClr val="windowText" lastClr="000000"/>
                </a:solidFill>
                <a:ea typeface="ＭＳ Ｐゴシック" charset="0"/>
                <a:cs typeface="ＭＳ Ｐゴシック" charset="0"/>
              </a:endParaRPr>
            </a:p>
          </p:txBody>
        </p:sp>
      </p:grpSp>
      <p:pic>
        <p:nvPicPr>
          <p:cNvPr id="18" name="Picture 16">
            <a:extLst>
              <a:ext uri="{FF2B5EF4-FFF2-40B4-BE49-F238E27FC236}">
                <a16:creationId xmlns:a16="http://schemas.microsoft.com/office/drawing/2014/main" id="{BB77EB6E-D039-7140-98B4-78FD6E728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278" y="1375375"/>
            <a:ext cx="1514475" cy="1322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Picture 17">
            <a:extLst>
              <a:ext uri="{FF2B5EF4-FFF2-40B4-BE49-F238E27FC236}">
                <a16:creationId xmlns:a16="http://schemas.microsoft.com/office/drawing/2014/main" id="{131CBA7B-9BF5-D24F-A1E4-027A1C17F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6681" y="4479823"/>
            <a:ext cx="1974851" cy="1538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20">
            <a:extLst>
              <a:ext uri="{FF2B5EF4-FFF2-40B4-BE49-F238E27FC236}">
                <a16:creationId xmlns:a16="http://schemas.microsoft.com/office/drawing/2014/main" id="{C79E3CEA-38EE-FC4C-8737-D425478FC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41" y="4400705"/>
            <a:ext cx="1746251" cy="1104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3100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76B8AF43-6191-A144-BCEE-D60D71D0F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58400" cy="1450757"/>
          </a:xfrm>
        </p:spPr>
        <p:txBody>
          <a:bodyPr/>
          <a:lstStyle/>
          <a:p>
            <a:r>
              <a:rPr lang="de-DE" dirty="0"/>
              <a:t>Nutzerzentrierter Designprozess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25DB033-5835-D246-80F6-392AD15C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5" name="Group 22">
            <a:extLst>
              <a:ext uri="{FF2B5EF4-FFF2-40B4-BE49-F238E27FC236}">
                <a16:creationId xmlns:a16="http://schemas.microsoft.com/office/drawing/2014/main" id="{02AA8DFE-4886-9042-9FBC-CA49054C6C6D}"/>
              </a:ext>
            </a:extLst>
          </p:cNvPr>
          <p:cNvGrpSpPr>
            <a:grpSpLocks/>
          </p:cNvGrpSpPr>
          <p:nvPr/>
        </p:nvGrpSpPr>
        <p:grpSpPr bwMode="auto">
          <a:xfrm>
            <a:off x="1152496" y="1542905"/>
            <a:ext cx="9684837" cy="4396138"/>
            <a:chOff x="190500" y="1066800"/>
            <a:chExt cx="8763000" cy="4419600"/>
          </a:xfrm>
          <a:solidFill>
            <a:srgbClr val="176863"/>
          </a:solidFill>
        </p:grpSpPr>
        <p:grpSp>
          <p:nvGrpSpPr>
            <p:cNvPr id="6" name="Group 20">
              <a:extLst>
                <a:ext uri="{FF2B5EF4-FFF2-40B4-BE49-F238E27FC236}">
                  <a16:creationId xmlns:a16="http://schemas.microsoft.com/office/drawing/2014/main" id="{91DEC782-4658-D34A-9D14-410B3511EC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0500" y="1447800"/>
              <a:ext cx="8763000" cy="4038600"/>
              <a:chOff x="228600" y="1066800"/>
              <a:chExt cx="8763000" cy="4038600"/>
            </a:xfrm>
            <a:grpFill/>
          </p:grpSpPr>
          <p:sp>
            <p:nvSpPr>
              <p:cNvPr id="8" name="Round Same Side Corner Rectangle 5">
                <a:extLst>
                  <a:ext uri="{FF2B5EF4-FFF2-40B4-BE49-F238E27FC236}">
                    <a16:creationId xmlns:a16="http://schemas.microsoft.com/office/drawing/2014/main" id="{648E9241-A27E-3848-8593-04D8758ED812}"/>
                  </a:ext>
                </a:extLst>
              </p:cNvPr>
              <p:cNvSpPr/>
              <p:nvPr/>
            </p:nvSpPr>
            <p:spPr bwMode="auto">
              <a:xfrm>
                <a:off x="3124589" y="4495350"/>
                <a:ext cx="3048687" cy="533250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Design</a:t>
                </a:r>
              </a:p>
            </p:txBody>
          </p:sp>
          <p:sp>
            <p:nvSpPr>
              <p:cNvPr id="9" name="Round Same Side Corner Rectangle 6">
                <a:extLst>
                  <a:ext uri="{FF2B5EF4-FFF2-40B4-BE49-F238E27FC236}">
                    <a16:creationId xmlns:a16="http://schemas.microsoft.com/office/drawing/2014/main" id="{15C1665F-7078-8C4A-8EC5-C7BEBE3C1A3E}"/>
                  </a:ext>
                </a:extLst>
              </p:cNvPr>
              <p:cNvSpPr/>
              <p:nvPr/>
            </p:nvSpPr>
            <p:spPr bwMode="auto">
              <a:xfrm>
                <a:off x="3124589" y="1068349"/>
                <a:ext cx="3048687" cy="531801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Nutzungskontext</a:t>
                </a:r>
              </a:p>
            </p:txBody>
          </p:sp>
          <p:sp>
            <p:nvSpPr>
              <p:cNvPr id="10" name="Round Same Side Corner Rectangle 7">
                <a:extLst>
                  <a:ext uri="{FF2B5EF4-FFF2-40B4-BE49-F238E27FC236}">
                    <a16:creationId xmlns:a16="http://schemas.microsoft.com/office/drawing/2014/main" id="{3CCE67F6-E7BC-904B-8AD8-20BC75F9D018}"/>
                  </a:ext>
                </a:extLst>
              </p:cNvPr>
              <p:cNvSpPr/>
              <p:nvPr/>
            </p:nvSpPr>
            <p:spPr bwMode="auto">
              <a:xfrm>
                <a:off x="5942913" y="2820249"/>
                <a:ext cx="3048687" cy="533250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Anforderungen</a:t>
                </a:r>
              </a:p>
            </p:txBody>
          </p:sp>
          <p:sp>
            <p:nvSpPr>
              <p:cNvPr id="11" name="Round Same Side Corner Rectangle 8">
                <a:extLst>
                  <a:ext uri="{FF2B5EF4-FFF2-40B4-BE49-F238E27FC236}">
                    <a16:creationId xmlns:a16="http://schemas.microsoft.com/office/drawing/2014/main" id="{D48BC5BB-E07D-1945-BC80-72FC55E19F95}"/>
                  </a:ext>
                </a:extLst>
              </p:cNvPr>
              <p:cNvSpPr/>
              <p:nvPr/>
            </p:nvSpPr>
            <p:spPr bwMode="auto">
              <a:xfrm>
                <a:off x="228600" y="2820249"/>
                <a:ext cx="3048687" cy="533250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Evaluation</a:t>
                </a:r>
              </a:p>
            </p:txBody>
          </p:sp>
          <p:sp>
            <p:nvSpPr>
              <p:cNvPr id="12" name="Bent Arrow 9">
                <a:extLst>
                  <a:ext uri="{FF2B5EF4-FFF2-40B4-BE49-F238E27FC236}">
                    <a16:creationId xmlns:a16="http://schemas.microsoft.com/office/drawing/2014/main" id="{FD41D0C8-6E61-F64F-AA27-8B745498C54C}"/>
                  </a:ext>
                </a:extLst>
              </p:cNvPr>
              <p:cNvSpPr/>
              <p:nvPr/>
            </p:nvSpPr>
            <p:spPr bwMode="auto">
              <a:xfrm>
                <a:off x="1675278" y="1068349"/>
                <a:ext cx="1449311" cy="1751900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 dirty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3" name="Bent Arrow 10">
                <a:extLst>
                  <a:ext uri="{FF2B5EF4-FFF2-40B4-BE49-F238E27FC236}">
                    <a16:creationId xmlns:a16="http://schemas.microsoft.com/office/drawing/2014/main" id="{12EC86FC-57DE-7740-8ADD-3D3DF4D7D9C7}"/>
                  </a:ext>
                </a:extLst>
              </p:cNvPr>
              <p:cNvSpPr/>
              <p:nvPr/>
            </p:nvSpPr>
            <p:spPr bwMode="auto">
              <a:xfrm rot="5400000">
                <a:off x="6287113" y="1182013"/>
                <a:ext cx="1524400" cy="1752073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4" name="Bent Arrow 11">
                <a:extLst>
                  <a:ext uri="{FF2B5EF4-FFF2-40B4-BE49-F238E27FC236}">
                    <a16:creationId xmlns:a16="http://schemas.microsoft.com/office/drawing/2014/main" id="{CD0F841B-7862-6740-B8F3-4F471868686C}"/>
                  </a:ext>
                </a:extLst>
              </p:cNvPr>
              <p:cNvSpPr/>
              <p:nvPr/>
            </p:nvSpPr>
            <p:spPr bwMode="auto">
              <a:xfrm rot="10800000">
                <a:off x="6173276" y="3353499"/>
                <a:ext cx="1447995" cy="1751901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5" name="Bent Arrow 12">
                <a:extLst>
                  <a:ext uri="{FF2B5EF4-FFF2-40B4-BE49-F238E27FC236}">
                    <a16:creationId xmlns:a16="http://schemas.microsoft.com/office/drawing/2014/main" id="{E52F82D8-9908-204F-84E5-AD8D7626A7EA}"/>
                  </a:ext>
                </a:extLst>
              </p:cNvPr>
              <p:cNvSpPr/>
              <p:nvPr/>
            </p:nvSpPr>
            <p:spPr bwMode="auto">
              <a:xfrm rot="16200000">
                <a:off x="1487802" y="3238213"/>
                <a:ext cx="1521502" cy="1752074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6" name="Oval 35">
                <a:extLst>
                  <a:ext uri="{FF2B5EF4-FFF2-40B4-BE49-F238E27FC236}">
                    <a16:creationId xmlns:a16="http://schemas.microsoft.com/office/drawing/2014/main" id="{63FB221F-60C6-A241-9C34-4A08D93845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8668" y="2362349"/>
                <a:ext cx="2439213" cy="1370801"/>
              </a:xfrm>
              <a:prstGeom prst="ellipse">
                <a:avLst/>
              </a:prstGeom>
              <a:grpFill/>
              <a:ln w="9525">
                <a:solidFill>
                  <a:srgbClr val="D5D5D5"/>
                </a:solidFill>
                <a:round/>
                <a:headEnd/>
                <a:tailEnd/>
              </a:ln>
              <a:effectLst>
                <a:outerShdw blurRad="63500" dist="20000" dir="5400000" rotWithShape="0">
                  <a:srgbClr val="000000">
                    <a:alpha val="37999"/>
                  </a:srgbClr>
                </a:outerShdw>
              </a:effectLst>
            </p:spPr>
            <p:txBody>
              <a:bodyPr wrap="none" anchor="ctr"/>
              <a:lstStyle>
                <a:lvl1pPr>
                  <a:spcAft>
                    <a:spcPct val="40000"/>
                  </a:spcAft>
                  <a:buClr>
                    <a:schemeClr val="tx2"/>
                  </a:buClr>
                  <a:buFont typeface="Wingdings" charset="2"/>
                  <a:defRPr u="sng"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1pPr>
                <a:lvl2pPr marL="742950" indent="-285750">
                  <a:spcAft>
                    <a:spcPct val="40000"/>
                  </a:spcAft>
                  <a:buClr>
                    <a:srgbClr val="FFC000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2pPr>
                <a:lvl3pPr marL="1143000" indent="-228600"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3pPr>
                <a:lvl4pPr marL="1600200" indent="-228600"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4pPr>
                <a:lvl5pPr marL="2057400" indent="-228600"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9pPr>
              </a:lstStyle>
              <a:p>
                <a:pPr algn="ctr" eaLnBrk="1" hangingPunct="1">
                  <a:spcAft>
                    <a:spcPct val="0"/>
                  </a:spcAft>
                  <a:buClrTx/>
                  <a:buFontTx/>
                  <a:buNone/>
                  <a:defRPr/>
                </a:pPr>
                <a: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  <a:t>System erfüllt</a:t>
                </a:r>
                <a:b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</a:br>
                <a: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  <a:t>Anforderungen </a:t>
                </a:r>
                <a:b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</a:br>
                <a: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  <a:t>zufriedenstellend</a:t>
                </a:r>
              </a:p>
            </p:txBody>
          </p:sp>
          <p:sp>
            <p:nvSpPr>
              <p:cNvPr id="17" name="U-Turn Arrow 19">
                <a:extLst>
                  <a:ext uri="{FF2B5EF4-FFF2-40B4-BE49-F238E27FC236}">
                    <a16:creationId xmlns:a16="http://schemas.microsoft.com/office/drawing/2014/main" id="{01B4A72A-0D38-2C49-97BF-F02DF3B0D924}"/>
                  </a:ext>
                </a:extLst>
              </p:cNvPr>
              <p:cNvSpPr/>
              <p:nvPr/>
            </p:nvSpPr>
            <p:spPr bwMode="auto">
              <a:xfrm>
                <a:off x="2819194" y="2056601"/>
                <a:ext cx="1142599" cy="763648"/>
              </a:xfrm>
              <a:prstGeom prst="uturnArrow">
                <a:avLst>
                  <a:gd name="adj1" fmla="val 25000"/>
                  <a:gd name="adj2" fmla="val 25000"/>
                  <a:gd name="adj3" fmla="val 25000"/>
                  <a:gd name="adj4" fmla="val 43750"/>
                  <a:gd name="adj5" fmla="val 64676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</p:grpSp>
        <p:sp>
          <p:nvSpPr>
            <p:cNvPr id="7" name="Down Arrow 21">
              <a:extLst>
                <a:ext uri="{FF2B5EF4-FFF2-40B4-BE49-F238E27FC236}">
                  <a16:creationId xmlns:a16="http://schemas.microsoft.com/office/drawing/2014/main" id="{1B33ACB3-0460-2D46-B25F-CA82B7324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960" y="1066800"/>
              <a:ext cx="456777" cy="381099"/>
            </a:xfrm>
            <a:prstGeom prst="downArrow">
              <a:avLst>
                <a:gd name="adj1" fmla="val 50000"/>
                <a:gd name="adj2" fmla="val 50000"/>
              </a:avLst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endParaRPr lang="de-DE" kern="0">
                <a:solidFill>
                  <a:sysClr val="windowText" lastClr="000000"/>
                </a:solidFill>
                <a:ea typeface="ＭＳ Ｐゴシック" charset="0"/>
                <a:cs typeface="ＭＳ Ｐゴシック" charset="0"/>
              </a:endParaRPr>
            </a:p>
          </p:txBody>
        </p:sp>
      </p:grpSp>
      <p:pic>
        <p:nvPicPr>
          <p:cNvPr id="18" name="Picture 16">
            <a:extLst>
              <a:ext uri="{FF2B5EF4-FFF2-40B4-BE49-F238E27FC236}">
                <a16:creationId xmlns:a16="http://schemas.microsoft.com/office/drawing/2014/main" id="{BB77EB6E-D039-7140-98B4-78FD6E728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278" y="1375375"/>
            <a:ext cx="1514475" cy="1322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Picture 17">
            <a:extLst>
              <a:ext uri="{FF2B5EF4-FFF2-40B4-BE49-F238E27FC236}">
                <a16:creationId xmlns:a16="http://schemas.microsoft.com/office/drawing/2014/main" id="{131CBA7B-9BF5-D24F-A1E4-027A1C17F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6681" y="4479823"/>
            <a:ext cx="1974851" cy="1538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20">
            <a:extLst>
              <a:ext uri="{FF2B5EF4-FFF2-40B4-BE49-F238E27FC236}">
                <a16:creationId xmlns:a16="http://schemas.microsoft.com/office/drawing/2014/main" id="{C79E3CEA-38EE-FC4C-8737-D425478FC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41" y="4400705"/>
            <a:ext cx="1746251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F7448EE4-1387-D84F-9253-DC6A9B43EA8E}"/>
              </a:ext>
            </a:extLst>
          </p:cNvPr>
          <p:cNvSpPr/>
          <p:nvPr/>
        </p:nvSpPr>
        <p:spPr>
          <a:xfrm rot="943214">
            <a:off x="4163570" y="1707053"/>
            <a:ext cx="7117921" cy="2312808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4718440-F987-A849-9236-02222E3F3A4D}"/>
              </a:ext>
            </a:extLst>
          </p:cNvPr>
          <p:cNvSpPr/>
          <p:nvPr/>
        </p:nvSpPr>
        <p:spPr>
          <a:xfrm rot="943214">
            <a:off x="6915147" y="4468612"/>
            <a:ext cx="2704721" cy="2138546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95853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C4CD46-EA1C-7A4F-BD00-5C6C67782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656" y="286604"/>
            <a:ext cx="10396024" cy="911602"/>
          </a:xfrm>
        </p:spPr>
        <p:txBody>
          <a:bodyPr/>
          <a:lstStyle/>
          <a:p>
            <a:r>
              <a:rPr lang="en-GB" b="1" dirty="0" err="1"/>
              <a:t>Nutzungskontext</a:t>
            </a:r>
            <a:endParaRPr lang="en-GB" b="1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7F73465-6036-CC46-AFE8-07F7490C1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676A3573-2A02-B843-BAA8-D270E33F591E}"/>
              </a:ext>
            </a:extLst>
          </p:cNvPr>
          <p:cNvSpPr/>
          <p:nvPr/>
        </p:nvSpPr>
        <p:spPr>
          <a:xfrm>
            <a:off x="759656" y="2276620"/>
            <a:ext cx="3066757" cy="3601329"/>
          </a:xfrm>
          <a:prstGeom prst="roundRect">
            <a:avLst/>
          </a:prstGeom>
          <a:noFill/>
          <a:ln>
            <a:solidFill>
              <a:srgbClr val="F29B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Abgerundetes Rechteck 7">
            <a:extLst>
              <a:ext uri="{FF2B5EF4-FFF2-40B4-BE49-F238E27FC236}">
                <a16:creationId xmlns:a16="http://schemas.microsoft.com/office/drawing/2014/main" id="{A2F46E9B-FD46-8D4C-9D0B-7B789CD3E1E5}"/>
              </a:ext>
            </a:extLst>
          </p:cNvPr>
          <p:cNvSpPr/>
          <p:nvPr/>
        </p:nvSpPr>
        <p:spPr>
          <a:xfrm>
            <a:off x="4403454" y="2276620"/>
            <a:ext cx="3066757" cy="3601329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43C2066F-C0C5-7440-82BA-1DD252701A87}"/>
              </a:ext>
            </a:extLst>
          </p:cNvPr>
          <p:cNvSpPr/>
          <p:nvPr/>
        </p:nvSpPr>
        <p:spPr>
          <a:xfrm>
            <a:off x="8145726" y="2260206"/>
            <a:ext cx="3066757" cy="3601329"/>
          </a:xfrm>
          <a:prstGeom prst="round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6306E1E-F63F-A742-B15D-A986A96A0703}"/>
              </a:ext>
            </a:extLst>
          </p:cNvPr>
          <p:cNvSpPr txBox="1"/>
          <p:nvPr/>
        </p:nvSpPr>
        <p:spPr>
          <a:xfrm>
            <a:off x="824154" y="1716148"/>
            <a:ext cx="31149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err="1">
                <a:latin typeface="Walkway Expand UltraBold" pitchFamily="2" charset="0"/>
              </a:rPr>
              <a:t>Wer</a:t>
            </a:r>
            <a:r>
              <a:rPr lang="en-GB" sz="2000" dirty="0">
                <a:latin typeface="Walkway Expand UltraBold" pitchFamily="2" charset="0"/>
              </a:rPr>
              <a:t> </a:t>
            </a:r>
            <a:r>
              <a:rPr lang="en-GB" sz="2000" dirty="0" err="1">
                <a:latin typeface="Walkway Expand UltraBold" pitchFamily="2" charset="0"/>
              </a:rPr>
              <a:t>ist</a:t>
            </a:r>
            <a:r>
              <a:rPr lang="en-GB" sz="2000" dirty="0">
                <a:latin typeface="Walkway Expand UltraBold" pitchFamily="2" charset="0"/>
              </a:rPr>
              <a:t> der </a:t>
            </a:r>
            <a:r>
              <a:rPr lang="en-GB" sz="2000" dirty="0" err="1">
                <a:latin typeface="Walkway Expand UltraBold" pitchFamily="2" charset="0"/>
              </a:rPr>
              <a:t>Nutzer</a:t>
            </a:r>
            <a:r>
              <a:rPr lang="en-GB" sz="2000" dirty="0">
                <a:latin typeface="Walkway Expand UltraBold" pitchFamily="2" charset="0"/>
              </a:rPr>
              <a:t>?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1D3B482-6A88-044F-81AF-5DE9757336AA}"/>
              </a:ext>
            </a:extLst>
          </p:cNvPr>
          <p:cNvSpPr/>
          <p:nvPr/>
        </p:nvSpPr>
        <p:spPr>
          <a:xfrm>
            <a:off x="968670" y="3322206"/>
            <a:ext cx="255025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Font typeface="Symbol" pitchFamily="2" charset="2"/>
              <a:buChar char=""/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Alter</a:t>
            </a:r>
            <a:endParaRPr lang="de-DE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Symbol" pitchFamily="2" charset="2"/>
              <a:buChar char=""/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Geschlecht</a:t>
            </a:r>
            <a:endParaRPr lang="de-DE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Symbol" pitchFamily="2" charset="2"/>
              <a:buChar char=""/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Hobbies</a:t>
            </a:r>
            <a:endParaRPr lang="de-DE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Symbol" pitchFamily="2" charset="2"/>
              <a:buChar char=""/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Nur du? Oder auch Freunde?</a:t>
            </a:r>
            <a:endParaRPr lang="de-DE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E28AAA6-92C7-194D-93E0-01CEF8DF4A54}"/>
              </a:ext>
            </a:extLst>
          </p:cNvPr>
          <p:cNvSpPr txBox="1"/>
          <p:nvPr/>
        </p:nvSpPr>
        <p:spPr>
          <a:xfrm>
            <a:off x="4363510" y="1739224"/>
            <a:ext cx="3252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Walkway Expand UltraBold" pitchFamily="2" charset="0"/>
              </a:rPr>
              <a:t>Wo </a:t>
            </a:r>
            <a:r>
              <a:rPr lang="en-GB" sz="2000" dirty="0" err="1">
                <a:latin typeface="Walkway Expand UltraBold" pitchFamily="2" charset="0"/>
              </a:rPr>
              <a:t>wird</a:t>
            </a:r>
            <a:r>
              <a:rPr lang="en-GB" sz="2000" dirty="0">
                <a:latin typeface="Walkway Expand UltraBold" pitchFamily="2" charset="0"/>
              </a:rPr>
              <a:t> </a:t>
            </a:r>
            <a:r>
              <a:rPr lang="en-GB" sz="2000" dirty="0" err="1">
                <a:latin typeface="Walkway Expand UltraBold" pitchFamily="2" charset="0"/>
              </a:rPr>
              <a:t>er</a:t>
            </a:r>
            <a:r>
              <a:rPr lang="en-GB" sz="2000" dirty="0">
                <a:latin typeface="Walkway Expand UltraBold" pitchFamily="2" charset="0"/>
              </a:rPr>
              <a:t> </a:t>
            </a:r>
            <a:r>
              <a:rPr lang="en-GB" sz="2000" dirty="0" err="1">
                <a:latin typeface="Walkway Expand UltraBold" pitchFamily="2" charset="0"/>
              </a:rPr>
              <a:t>benutzt</a:t>
            </a:r>
            <a:r>
              <a:rPr lang="en-GB" sz="2000" dirty="0">
                <a:latin typeface="Walkway Expand UltraBold" pitchFamily="2" charset="0"/>
              </a:rPr>
              <a:t>?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60F991A-3B15-2441-BF62-159D85D7BC61}"/>
              </a:ext>
            </a:extLst>
          </p:cNvPr>
          <p:cNvSpPr/>
          <p:nvPr/>
        </p:nvSpPr>
        <p:spPr>
          <a:xfrm>
            <a:off x="4593331" y="3330421"/>
            <a:ext cx="263222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Font typeface="Symbol" pitchFamily="2" charset="2"/>
              <a:buChar char=""/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Draußen? Drinnen?</a:t>
            </a:r>
            <a:endParaRPr lang="de-DE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Symbol" pitchFamily="2" charset="2"/>
              <a:buChar char=""/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Laut? Leise?</a:t>
            </a:r>
            <a:endParaRPr lang="de-DE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Symbol" pitchFamily="2" charset="2"/>
              <a:buChar char=""/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Hell? Dunkel?</a:t>
            </a:r>
          </a:p>
          <a:p>
            <a:pPr marL="342900" lvl="0" indent="-342900">
              <a:spcAft>
                <a:spcPts val="0"/>
              </a:spcAft>
              <a:buFont typeface="Symbol" pitchFamily="2" charset="2"/>
              <a:buChar char=""/>
            </a:pPr>
            <a:r>
              <a:rPr lang="de-DE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Schule </a:t>
            </a: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oder Freizeit?</a:t>
            </a:r>
            <a:endParaRPr lang="de-DE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64D7698-C1AC-134A-BBDB-FEE9C1E8A67A}"/>
              </a:ext>
            </a:extLst>
          </p:cNvPr>
          <p:cNvSpPr txBox="1"/>
          <p:nvPr/>
        </p:nvSpPr>
        <p:spPr>
          <a:xfrm>
            <a:off x="8059502" y="1759130"/>
            <a:ext cx="3374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latin typeface="Walkway Expand UltraBold" pitchFamily="2" charset="0"/>
              </a:rPr>
              <a:t>Was </a:t>
            </a:r>
            <a:r>
              <a:rPr lang="en-GB" sz="2000" dirty="0" err="1">
                <a:latin typeface="Walkway Expand UltraBold" pitchFamily="2" charset="0"/>
              </a:rPr>
              <a:t>soll</a:t>
            </a:r>
            <a:r>
              <a:rPr lang="en-GB" sz="2000" dirty="0">
                <a:latin typeface="Walkway Expand UltraBold" pitchFamily="2" charset="0"/>
              </a:rPr>
              <a:t> </a:t>
            </a:r>
            <a:r>
              <a:rPr lang="en-GB" sz="2000" dirty="0" err="1">
                <a:latin typeface="Walkway Expand UltraBold" pitchFamily="2" charset="0"/>
              </a:rPr>
              <a:t>er</a:t>
            </a:r>
            <a:r>
              <a:rPr lang="en-GB" sz="2000" dirty="0">
                <a:latin typeface="Walkway Expand UltraBold" pitchFamily="2" charset="0"/>
              </a:rPr>
              <a:t> </a:t>
            </a:r>
            <a:r>
              <a:rPr lang="en-GB" sz="2000" dirty="0" err="1">
                <a:latin typeface="Walkway Expand UltraBold" pitchFamily="2" charset="0"/>
              </a:rPr>
              <a:t>machen</a:t>
            </a:r>
            <a:r>
              <a:rPr lang="en-GB" sz="2000" dirty="0">
                <a:latin typeface="Walkway Expand UltraBold" pitchFamily="2" charset="0"/>
              </a:rPr>
              <a:t>?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12E36A5-FBD9-E441-9A6A-DD451377B492}"/>
              </a:ext>
            </a:extLst>
          </p:cNvPr>
          <p:cNvSpPr/>
          <p:nvPr/>
        </p:nvSpPr>
        <p:spPr>
          <a:xfrm>
            <a:off x="8257016" y="3287468"/>
            <a:ext cx="28441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Font typeface="Symbol" pitchFamily="2" charset="2"/>
              <a:buChar char=""/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Was soll er für den Nutzer machen?</a:t>
            </a:r>
            <a:endParaRPr lang="de-DE" sz="10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0"/>
              </a:spcAft>
              <a:buFont typeface="Symbol" pitchFamily="2" charset="2"/>
              <a:buChar char=""/>
            </a:pPr>
            <a:r>
              <a:rPr lang="de-DE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Wie auf seine Umgebung reagieren?</a:t>
            </a:r>
            <a:endParaRPr lang="de-DE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120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20">
            <a:extLst>
              <a:ext uri="{FF2B5EF4-FFF2-40B4-BE49-F238E27FC236}">
                <a16:creationId xmlns:a16="http://schemas.microsoft.com/office/drawing/2014/main" id="{76B8AF43-6191-A144-BCEE-D60D71D0F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58400" cy="1450757"/>
          </a:xfrm>
        </p:spPr>
        <p:txBody>
          <a:bodyPr/>
          <a:lstStyle/>
          <a:p>
            <a:r>
              <a:rPr lang="de-DE" dirty="0"/>
              <a:t>Nutzerzentrierter Designprozess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25DB033-5835-D246-80F6-392AD15C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5" name="Group 22">
            <a:extLst>
              <a:ext uri="{FF2B5EF4-FFF2-40B4-BE49-F238E27FC236}">
                <a16:creationId xmlns:a16="http://schemas.microsoft.com/office/drawing/2014/main" id="{02AA8DFE-4886-9042-9FBC-CA49054C6C6D}"/>
              </a:ext>
            </a:extLst>
          </p:cNvPr>
          <p:cNvGrpSpPr>
            <a:grpSpLocks/>
          </p:cNvGrpSpPr>
          <p:nvPr/>
        </p:nvGrpSpPr>
        <p:grpSpPr bwMode="auto">
          <a:xfrm>
            <a:off x="1152496" y="1542905"/>
            <a:ext cx="9684837" cy="4396138"/>
            <a:chOff x="190500" y="1066800"/>
            <a:chExt cx="8763000" cy="4419600"/>
          </a:xfrm>
          <a:solidFill>
            <a:srgbClr val="176863"/>
          </a:solidFill>
        </p:grpSpPr>
        <p:grpSp>
          <p:nvGrpSpPr>
            <p:cNvPr id="6" name="Group 20">
              <a:extLst>
                <a:ext uri="{FF2B5EF4-FFF2-40B4-BE49-F238E27FC236}">
                  <a16:creationId xmlns:a16="http://schemas.microsoft.com/office/drawing/2014/main" id="{91DEC782-4658-D34A-9D14-410B3511EC3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0500" y="1447800"/>
              <a:ext cx="8763000" cy="4038600"/>
              <a:chOff x="228600" y="1066800"/>
              <a:chExt cx="8763000" cy="4038600"/>
            </a:xfrm>
            <a:grpFill/>
          </p:grpSpPr>
          <p:sp>
            <p:nvSpPr>
              <p:cNvPr id="8" name="Round Same Side Corner Rectangle 5">
                <a:extLst>
                  <a:ext uri="{FF2B5EF4-FFF2-40B4-BE49-F238E27FC236}">
                    <a16:creationId xmlns:a16="http://schemas.microsoft.com/office/drawing/2014/main" id="{648E9241-A27E-3848-8593-04D8758ED812}"/>
                  </a:ext>
                </a:extLst>
              </p:cNvPr>
              <p:cNvSpPr/>
              <p:nvPr/>
            </p:nvSpPr>
            <p:spPr bwMode="auto">
              <a:xfrm>
                <a:off x="3124589" y="4495350"/>
                <a:ext cx="3048687" cy="533250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Design</a:t>
                </a:r>
              </a:p>
            </p:txBody>
          </p:sp>
          <p:sp>
            <p:nvSpPr>
              <p:cNvPr id="9" name="Round Same Side Corner Rectangle 6">
                <a:extLst>
                  <a:ext uri="{FF2B5EF4-FFF2-40B4-BE49-F238E27FC236}">
                    <a16:creationId xmlns:a16="http://schemas.microsoft.com/office/drawing/2014/main" id="{15C1665F-7078-8C4A-8EC5-C7BEBE3C1A3E}"/>
                  </a:ext>
                </a:extLst>
              </p:cNvPr>
              <p:cNvSpPr/>
              <p:nvPr/>
            </p:nvSpPr>
            <p:spPr bwMode="auto">
              <a:xfrm>
                <a:off x="3124589" y="1068349"/>
                <a:ext cx="3048687" cy="531801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Nutzungskontext</a:t>
                </a:r>
              </a:p>
            </p:txBody>
          </p:sp>
          <p:sp>
            <p:nvSpPr>
              <p:cNvPr id="10" name="Round Same Side Corner Rectangle 7">
                <a:extLst>
                  <a:ext uri="{FF2B5EF4-FFF2-40B4-BE49-F238E27FC236}">
                    <a16:creationId xmlns:a16="http://schemas.microsoft.com/office/drawing/2014/main" id="{3CCE67F6-E7BC-904B-8AD8-20BC75F9D018}"/>
                  </a:ext>
                </a:extLst>
              </p:cNvPr>
              <p:cNvSpPr/>
              <p:nvPr/>
            </p:nvSpPr>
            <p:spPr bwMode="auto">
              <a:xfrm>
                <a:off x="5942913" y="2820249"/>
                <a:ext cx="3048687" cy="533250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Anforderungen</a:t>
                </a:r>
              </a:p>
            </p:txBody>
          </p:sp>
          <p:sp>
            <p:nvSpPr>
              <p:cNvPr id="11" name="Round Same Side Corner Rectangle 8">
                <a:extLst>
                  <a:ext uri="{FF2B5EF4-FFF2-40B4-BE49-F238E27FC236}">
                    <a16:creationId xmlns:a16="http://schemas.microsoft.com/office/drawing/2014/main" id="{D48BC5BB-E07D-1945-BC80-72FC55E19F95}"/>
                  </a:ext>
                </a:extLst>
              </p:cNvPr>
              <p:cNvSpPr/>
              <p:nvPr/>
            </p:nvSpPr>
            <p:spPr bwMode="auto">
              <a:xfrm>
                <a:off x="228600" y="2820249"/>
                <a:ext cx="3048687" cy="533250"/>
              </a:xfrm>
              <a:prstGeom prst="round2SameRect">
                <a:avLst/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r>
                  <a:rPr lang="de-DE" sz="2700" kern="0" dirty="0">
                    <a:solidFill>
                      <a:srgbClr val="FFFFFF"/>
                    </a:solidFill>
                    <a:latin typeface="Verdana" pitchFamily="-110" charset="0"/>
                    <a:ea typeface="ＭＳ Ｐゴシック" pitchFamily="-110" charset="-128"/>
                    <a:cs typeface="ＭＳ Ｐゴシック" pitchFamily="-110" charset="-128"/>
                  </a:rPr>
                  <a:t>Evaluation</a:t>
                </a:r>
              </a:p>
            </p:txBody>
          </p:sp>
          <p:sp>
            <p:nvSpPr>
              <p:cNvPr id="12" name="Bent Arrow 9">
                <a:extLst>
                  <a:ext uri="{FF2B5EF4-FFF2-40B4-BE49-F238E27FC236}">
                    <a16:creationId xmlns:a16="http://schemas.microsoft.com/office/drawing/2014/main" id="{FD41D0C8-6E61-F64F-AA27-8B745498C54C}"/>
                  </a:ext>
                </a:extLst>
              </p:cNvPr>
              <p:cNvSpPr/>
              <p:nvPr/>
            </p:nvSpPr>
            <p:spPr bwMode="auto">
              <a:xfrm>
                <a:off x="1675278" y="1068349"/>
                <a:ext cx="1449311" cy="1751900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 dirty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3" name="Bent Arrow 10">
                <a:extLst>
                  <a:ext uri="{FF2B5EF4-FFF2-40B4-BE49-F238E27FC236}">
                    <a16:creationId xmlns:a16="http://schemas.microsoft.com/office/drawing/2014/main" id="{12EC86FC-57DE-7740-8ADD-3D3DF4D7D9C7}"/>
                  </a:ext>
                </a:extLst>
              </p:cNvPr>
              <p:cNvSpPr/>
              <p:nvPr/>
            </p:nvSpPr>
            <p:spPr bwMode="auto">
              <a:xfrm rot="5400000">
                <a:off x="6287113" y="1182013"/>
                <a:ext cx="1524400" cy="1752073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4" name="Bent Arrow 11">
                <a:extLst>
                  <a:ext uri="{FF2B5EF4-FFF2-40B4-BE49-F238E27FC236}">
                    <a16:creationId xmlns:a16="http://schemas.microsoft.com/office/drawing/2014/main" id="{CD0F841B-7862-6740-B8F3-4F471868686C}"/>
                  </a:ext>
                </a:extLst>
              </p:cNvPr>
              <p:cNvSpPr/>
              <p:nvPr/>
            </p:nvSpPr>
            <p:spPr bwMode="auto">
              <a:xfrm rot="10800000">
                <a:off x="6173276" y="3353499"/>
                <a:ext cx="1447995" cy="1751901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5" name="Bent Arrow 12">
                <a:extLst>
                  <a:ext uri="{FF2B5EF4-FFF2-40B4-BE49-F238E27FC236}">
                    <a16:creationId xmlns:a16="http://schemas.microsoft.com/office/drawing/2014/main" id="{E52F82D8-9908-204F-84E5-AD8D7626A7EA}"/>
                  </a:ext>
                </a:extLst>
              </p:cNvPr>
              <p:cNvSpPr/>
              <p:nvPr/>
            </p:nvSpPr>
            <p:spPr bwMode="auto">
              <a:xfrm rot="16200000">
                <a:off x="1487802" y="3238213"/>
                <a:ext cx="1521502" cy="1752074"/>
              </a:xfrm>
              <a:prstGeom prst="bentArrow">
                <a:avLst>
                  <a:gd name="adj1" fmla="val 13356"/>
                  <a:gd name="adj2" fmla="val 23836"/>
                  <a:gd name="adj3" fmla="val 13356"/>
                  <a:gd name="adj4" fmla="val 58499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16" name="Oval 35">
                <a:extLst>
                  <a:ext uri="{FF2B5EF4-FFF2-40B4-BE49-F238E27FC236}">
                    <a16:creationId xmlns:a16="http://schemas.microsoft.com/office/drawing/2014/main" id="{63FB221F-60C6-A241-9C34-4A08D93845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28668" y="2362349"/>
                <a:ext cx="2439213" cy="1370801"/>
              </a:xfrm>
              <a:prstGeom prst="ellipse">
                <a:avLst/>
              </a:prstGeom>
              <a:grpFill/>
              <a:ln w="9525">
                <a:solidFill>
                  <a:srgbClr val="D5D5D5"/>
                </a:solidFill>
                <a:round/>
                <a:headEnd/>
                <a:tailEnd/>
              </a:ln>
              <a:effectLst>
                <a:outerShdw blurRad="63500" dist="20000" dir="5400000" rotWithShape="0">
                  <a:srgbClr val="000000">
                    <a:alpha val="37999"/>
                  </a:srgbClr>
                </a:outerShdw>
              </a:effectLst>
            </p:spPr>
            <p:txBody>
              <a:bodyPr wrap="none" anchor="ctr"/>
              <a:lstStyle>
                <a:lvl1pPr>
                  <a:spcAft>
                    <a:spcPct val="40000"/>
                  </a:spcAft>
                  <a:buClr>
                    <a:schemeClr val="tx2"/>
                  </a:buClr>
                  <a:buFont typeface="Wingdings" charset="2"/>
                  <a:defRPr u="sng"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1pPr>
                <a:lvl2pPr marL="742950" indent="-285750">
                  <a:spcAft>
                    <a:spcPct val="40000"/>
                  </a:spcAft>
                  <a:buClr>
                    <a:srgbClr val="FFC000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2pPr>
                <a:lvl3pPr marL="1143000" indent="-228600"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3pPr>
                <a:lvl4pPr marL="1600200" indent="-228600"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4pPr>
                <a:lvl5pPr marL="2057400" indent="-228600"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40000"/>
                  </a:spcAft>
                  <a:buClr>
                    <a:schemeClr val="bg2"/>
                  </a:buClr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Frutiger LT Com 55 Roman" charset="0"/>
                    <a:ea typeface="MS PGothic" charset="-128"/>
                  </a:defRPr>
                </a:lvl9pPr>
              </a:lstStyle>
              <a:p>
                <a:pPr algn="ctr" eaLnBrk="1" hangingPunct="1">
                  <a:spcAft>
                    <a:spcPct val="0"/>
                  </a:spcAft>
                  <a:buClrTx/>
                  <a:buFontTx/>
                  <a:buNone/>
                  <a:defRPr/>
                </a:pPr>
                <a: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  <a:t>System erfüllt</a:t>
                </a:r>
                <a:b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</a:br>
                <a: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  <a:t>Anforderungen </a:t>
                </a:r>
                <a:b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</a:br>
                <a:r>
                  <a:rPr lang="de-DE" altLang="de-DE" sz="2300" u="none" dirty="0">
                    <a:solidFill>
                      <a:schemeClr val="bg1"/>
                    </a:solidFill>
                    <a:latin typeface="Arial" charset="0"/>
                  </a:rPr>
                  <a:t>zufriedenstellend</a:t>
                </a:r>
              </a:p>
            </p:txBody>
          </p:sp>
          <p:sp>
            <p:nvSpPr>
              <p:cNvPr id="17" name="U-Turn Arrow 19">
                <a:extLst>
                  <a:ext uri="{FF2B5EF4-FFF2-40B4-BE49-F238E27FC236}">
                    <a16:creationId xmlns:a16="http://schemas.microsoft.com/office/drawing/2014/main" id="{01B4A72A-0D38-2C49-97BF-F02DF3B0D924}"/>
                  </a:ext>
                </a:extLst>
              </p:cNvPr>
              <p:cNvSpPr/>
              <p:nvPr/>
            </p:nvSpPr>
            <p:spPr bwMode="auto">
              <a:xfrm>
                <a:off x="2819194" y="2056601"/>
                <a:ext cx="1142599" cy="763648"/>
              </a:xfrm>
              <a:prstGeom prst="uturnArrow">
                <a:avLst>
                  <a:gd name="adj1" fmla="val 25000"/>
                  <a:gd name="adj2" fmla="val 25000"/>
                  <a:gd name="adj3" fmla="val 25000"/>
                  <a:gd name="adj4" fmla="val 43750"/>
                  <a:gd name="adj5" fmla="val 64676"/>
                </a:avLst>
              </a:prstGeom>
              <a:grpFill/>
              <a:ln w="9525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de-DE" kern="0">
                  <a:solidFill>
                    <a:sysClr val="windowText" lastClr="000000"/>
                  </a:solidFill>
                  <a:latin typeface="Verdana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</p:grpSp>
        <p:sp>
          <p:nvSpPr>
            <p:cNvPr id="7" name="Down Arrow 21">
              <a:extLst>
                <a:ext uri="{FF2B5EF4-FFF2-40B4-BE49-F238E27FC236}">
                  <a16:creationId xmlns:a16="http://schemas.microsoft.com/office/drawing/2014/main" id="{1B33ACB3-0460-2D46-B25F-CA82B73242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9960" y="1066800"/>
              <a:ext cx="456777" cy="381099"/>
            </a:xfrm>
            <a:prstGeom prst="downArrow">
              <a:avLst>
                <a:gd name="adj1" fmla="val 50000"/>
                <a:gd name="adj2" fmla="val 50000"/>
              </a:avLst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endParaRPr lang="de-DE" kern="0">
                <a:solidFill>
                  <a:sysClr val="windowText" lastClr="000000"/>
                </a:solidFill>
                <a:ea typeface="ＭＳ Ｐゴシック" charset="0"/>
                <a:cs typeface="ＭＳ Ｐゴシック" charset="0"/>
              </a:endParaRPr>
            </a:p>
          </p:txBody>
        </p:sp>
      </p:grpSp>
      <p:pic>
        <p:nvPicPr>
          <p:cNvPr id="18" name="Picture 16">
            <a:extLst>
              <a:ext uri="{FF2B5EF4-FFF2-40B4-BE49-F238E27FC236}">
                <a16:creationId xmlns:a16="http://schemas.microsoft.com/office/drawing/2014/main" id="{BB77EB6E-D039-7140-98B4-78FD6E728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278" y="1375375"/>
            <a:ext cx="1514475" cy="1322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Picture 17">
            <a:extLst>
              <a:ext uri="{FF2B5EF4-FFF2-40B4-BE49-F238E27FC236}">
                <a16:creationId xmlns:a16="http://schemas.microsoft.com/office/drawing/2014/main" id="{131CBA7B-9BF5-D24F-A1E4-027A1C17F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6681" y="4479823"/>
            <a:ext cx="1974851" cy="1538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20">
            <a:extLst>
              <a:ext uri="{FF2B5EF4-FFF2-40B4-BE49-F238E27FC236}">
                <a16:creationId xmlns:a16="http://schemas.microsoft.com/office/drawing/2014/main" id="{C79E3CEA-38EE-FC4C-8737-D425478FC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41" y="4400705"/>
            <a:ext cx="1746251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C4718440-F987-A849-9236-02222E3F3A4D}"/>
              </a:ext>
            </a:extLst>
          </p:cNvPr>
          <p:cNvSpPr/>
          <p:nvPr/>
        </p:nvSpPr>
        <p:spPr>
          <a:xfrm>
            <a:off x="4092513" y="4939154"/>
            <a:ext cx="3973561" cy="1334483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777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202E36-3C85-0E49-B661-09B0B3554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88C3418-F2FF-7C4F-846D-121447C1A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Inhaltsplatzhalter 4">
            <a:extLst>
              <a:ext uri="{FF2B5EF4-FFF2-40B4-BE49-F238E27FC236}">
                <a16:creationId xmlns:a16="http://schemas.microsoft.com/office/drawing/2014/main" id="{27BA095E-D522-B449-938E-161B60276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183" y="337079"/>
            <a:ext cx="5367811" cy="5346567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A1B0FBA-5ECC-CB4A-AB3E-28E8AE0C9F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0" y="276448"/>
            <a:ext cx="5607297" cy="560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048138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Benutzerdefiniert 2">
      <a:majorFont>
        <a:latin typeface="Walkway Expand UltraBold"/>
        <a:ea typeface=""/>
        <a:cs typeface=""/>
      </a:majorFont>
      <a:minorFont>
        <a:latin typeface="Arial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163</Words>
  <Application>Microsoft Macintosh PowerPoint</Application>
  <PresentationFormat>Breitbild</PresentationFormat>
  <Paragraphs>52</Paragraphs>
  <Slides>9</Slides>
  <Notes>3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8" baseType="lpstr">
      <vt:lpstr>ＭＳ Ｐゴシック</vt:lpstr>
      <vt:lpstr>ＭＳ Ｐゴシック</vt:lpstr>
      <vt:lpstr>Arial</vt:lpstr>
      <vt:lpstr>Calibri</vt:lpstr>
      <vt:lpstr>Symbol</vt:lpstr>
      <vt:lpstr>Times New Roman</vt:lpstr>
      <vt:lpstr>Verdana</vt:lpstr>
      <vt:lpstr>Walkway Expand UltraBold</vt:lpstr>
      <vt:lpstr>Rückblick</vt:lpstr>
      <vt:lpstr>PowerPoint-Präsentation</vt:lpstr>
      <vt:lpstr>Was sind intelligente Umgebungen?</vt:lpstr>
      <vt:lpstr>Was machen wir?</vt:lpstr>
      <vt:lpstr>Calliope</vt:lpstr>
      <vt:lpstr>Nutzerzentrierter Designprozess</vt:lpstr>
      <vt:lpstr>Nutzerzentrierter Designprozess</vt:lpstr>
      <vt:lpstr>Nutzungskontext</vt:lpstr>
      <vt:lpstr>Nutzerzentrierter Designprozess</vt:lpstr>
      <vt:lpstr>PowerPoint-Präsentation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smile</dc:title>
  <dc:creator>Filiz</dc:creator>
  <cp:lastModifiedBy>Erika Root</cp:lastModifiedBy>
  <cp:revision>178</cp:revision>
  <dcterms:created xsi:type="dcterms:W3CDTF">2017-05-04T08:31:21Z</dcterms:created>
  <dcterms:modified xsi:type="dcterms:W3CDTF">2019-09-04T06:58:01Z</dcterms:modified>
</cp:coreProperties>
</file>

<file path=docProps/thumbnail.jpeg>
</file>